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906000"/>
  <p:notesSz cx="6858000" cy="9144000"/>
  <p:embeddedFontLst>
    <p:embeddedFont>
      <p:font typeface="Quattrocento"/>
      <p:regular r:id="rId19"/>
      <p:bold r:id="rId20"/>
    </p:embeddedFont>
    <p:embeddedFont>
      <p:font typeface="Overlock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GoogleSlidesCustomDataVersion2">
      <go:slidesCustomData xmlns:go="http://customooxmlschemas.google.com/" r:id="rId25" roundtripDataSignature="AMtx7mip6HlpV/MjeH/y4mpZ8XyI4pMj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3423D5F-39A3-4E8B-BE69-DDDA2EB40AF5}">
  <a:tblStyle styleId="{F3423D5F-39A3-4E8B-BE69-DDDA2EB40AF5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1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1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1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Quattrocento-bold.fntdata"/><Relationship Id="rId22" Type="http://schemas.openxmlformats.org/officeDocument/2006/relationships/font" Target="fonts/Overlock-bold.fntdata"/><Relationship Id="rId21" Type="http://schemas.openxmlformats.org/officeDocument/2006/relationships/font" Target="fonts/Overlock-regular.fntdata"/><Relationship Id="rId24" Type="http://schemas.openxmlformats.org/officeDocument/2006/relationships/font" Target="fonts/Overlock-boldItalic.fntdata"/><Relationship Id="rId23" Type="http://schemas.openxmlformats.org/officeDocument/2006/relationships/font" Target="fonts/Overlock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Quattrocento-regular.fntdata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4" name="Google Shape;74;p28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0" name="Google Shape;150;p37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9" name="Google Shape;159;p38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p39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2" name="Google Shape;82;p29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30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8" name="Google Shape;98;p31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" name="Google Shape;107;p32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5" name="Google Shape;115;p33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3" name="Google Shape;123;p34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1" name="Google Shape;131;p35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2" name="Google Shape;142;p36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/>
          <p:nvPr>
            <p:ph idx="10" type="dt"/>
          </p:nvPr>
        </p:nvSpPr>
        <p:spPr>
          <a:xfrm>
            <a:off x="681038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7"/>
          <p:cNvSpPr txBox="1"/>
          <p:nvPr>
            <p:ph idx="11" type="ftr"/>
          </p:nvPr>
        </p:nvSpPr>
        <p:spPr>
          <a:xfrm>
            <a:off x="3281365" y="6356356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7"/>
          <p:cNvSpPr txBox="1"/>
          <p:nvPr>
            <p:ph idx="12" type="sldNum"/>
          </p:nvPr>
        </p:nvSpPr>
        <p:spPr>
          <a:xfrm>
            <a:off x="6996113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0"/>
          <p:cNvSpPr txBox="1"/>
          <p:nvPr>
            <p:ph type="title"/>
          </p:nvPr>
        </p:nvSpPr>
        <p:spPr>
          <a:xfrm>
            <a:off x="675881" y="1709744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0"/>
          <p:cNvSpPr txBox="1"/>
          <p:nvPr>
            <p:ph idx="1" type="body"/>
          </p:nvPr>
        </p:nvSpPr>
        <p:spPr>
          <a:xfrm>
            <a:off x="675881" y="4589469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20"/>
          <p:cNvSpPr txBox="1"/>
          <p:nvPr>
            <p:ph idx="10" type="dt"/>
          </p:nvPr>
        </p:nvSpPr>
        <p:spPr>
          <a:xfrm>
            <a:off x="681038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0"/>
          <p:cNvSpPr txBox="1"/>
          <p:nvPr>
            <p:ph idx="11" type="ftr"/>
          </p:nvPr>
        </p:nvSpPr>
        <p:spPr>
          <a:xfrm>
            <a:off x="3281365" y="6356356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0"/>
          <p:cNvSpPr txBox="1"/>
          <p:nvPr>
            <p:ph idx="12" type="sldNum"/>
          </p:nvPr>
        </p:nvSpPr>
        <p:spPr>
          <a:xfrm>
            <a:off x="6996113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1"/>
          <p:cNvSpPr txBox="1"/>
          <p:nvPr>
            <p:ph type="title"/>
          </p:nvPr>
        </p:nvSpPr>
        <p:spPr>
          <a:xfrm>
            <a:off x="681040" y="365129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1"/>
          <p:cNvSpPr txBox="1"/>
          <p:nvPr>
            <p:ph idx="1" type="body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21"/>
          <p:cNvSpPr txBox="1"/>
          <p:nvPr>
            <p:ph idx="2" type="body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21"/>
          <p:cNvSpPr txBox="1"/>
          <p:nvPr>
            <p:ph idx="10" type="dt"/>
          </p:nvPr>
        </p:nvSpPr>
        <p:spPr>
          <a:xfrm>
            <a:off x="681038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1"/>
          <p:cNvSpPr txBox="1"/>
          <p:nvPr>
            <p:ph idx="11" type="ftr"/>
          </p:nvPr>
        </p:nvSpPr>
        <p:spPr>
          <a:xfrm>
            <a:off x="3281365" y="6356356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2" type="sldNum"/>
          </p:nvPr>
        </p:nvSpPr>
        <p:spPr>
          <a:xfrm>
            <a:off x="6996113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2"/>
          <p:cNvSpPr txBox="1"/>
          <p:nvPr>
            <p:ph type="title"/>
          </p:nvPr>
        </p:nvSpPr>
        <p:spPr>
          <a:xfrm>
            <a:off x="682330" y="365129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2"/>
          <p:cNvSpPr txBox="1"/>
          <p:nvPr>
            <p:ph idx="1" type="body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22"/>
          <p:cNvSpPr txBox="1"/>
          <p:nvPr>
            <p:ph idx="2" type="body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2"/>
          <p:cNvSpPr txBox="1"/>
          <p:nvPr>
            <p:ph idx="3" type="body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22"/>
          <p:cNvSpPr txBox="1"/>
          <p:nvPr>
            <p:ph idx="4" type="body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0" type="dt"/>
          </p:nvPr>
        </p:nvSpPr>
        <p:spPr>
          <a:xfrm>
            <a:off x="681038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2"/>
          <p:cNvSpPr txBox="1"/>
          <p:nvPr>
            <p:ph idx="11" type="ftr"/>
          </p:nvPr>
        </p:nvSpPr>
        <p:spPr>
          <a:xfrm>
            <a:off x="3281365" y="6356356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2"/>
          <p:cNvSpPr txBox="1"/>
          <p:nvPr>
            <p:ph idx="12" type="sldNum"/>
          </p:nvPr>
        </p:nvSpPr>
        <p:spPr>
          <a:xfrm>
            <a:off x="6996113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3"/>
          <p:cNvSpPr txBox="1"/>
          <p:nvPr>
            <p:ph type="title"/>
          </p:nvPr>
        </p:nvSpPr>
        <p:spPr>
          <a:xfrm>
            <a:off x="681040" y="365129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3"/>
          <p:cNvSpPr txBox="1"/>
          <p:nvPr>
            <p:ph idx="10" type="dt"/>
          </p:nvPr>
        </p:nvSpPr>
        <p:spPr>
          <a:xfrm>
            <a:off x="681038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3"/>
          <p:cNvSpPr txBox="1"/>
          <p:nvPr>
            <p:ph idx="11" type="ftr"/>
          </p:nvPr>
        </p:nvSpPr>
        <p:spPr>
          <a:xfrm>
            <a:off x="3281365" y="6356356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3"/>
          <p:cNvSpPr txBox="1"/>
          <p:nvPr>
            <p:ph idx="12" type="sldNum"/>
          </p:nvPr>
        </p:nvSpPr>
        <p:spPr>
          <a:xfrm>
            <a:off x="6996113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4"/>
          <p:cNvSpPr txBox="1"/>
          <p:nvPr>
            <p:ph type="title"/>
          </p:nvPr>
        </p:nvSpPr>
        <p:spPr>
          <a:xfrm>
            <a:off x="682330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1" type="body"/>
          </p:nvPr>
        </p:nvSpPr>
        <p:spPr>
          <a:xfrm>
            <a:off x="4211340" y="987431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9" name="Google Shape;49;p24"/>
          <p:cNvSpPr txBox="1"/>
          <p:nvPr>
            <p:ph idx="2" type="body"/>
          </p:nvPr>
        </p:nvSpPr>
        <p:spPr>
          <a:xfrm>
            <a:off x="682330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0" name="Google Shape;50;p24"/>
          <p:cNvSpPr txBox="1"/>
          <p:nvPr>
            <p:ph idx="10" type="dt"/>
          </p:nvPr>
        </p:nvSpPr>
        <p:spPr>
          <a:xfrm>
            <a:off x="681038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11" type="ftr"/>
          </p:nvPr>
        </p:nvSpPr>
        <p:spPr>
          <a:xfrm>
            <a:off x="3281365" y="6356356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12" type="sldNum"/>
          </p:nvPr>
        </p:nvSpPr>
        <p:spPr>
          <a:xfrm>
            <a:off x="6996113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5"/>
          <p:cNvSpPr txBox="1"/>
          <p:nvPr>
            <p:ph type="title"/>
          </p:nvPr>
        </p:nvSpPr>
        <p:spPr>
          <a:xfrm>
            <a:off x="682330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5"/>
          <p:cNvSpPr/>
          <p:nvPr>
            <p:ph idx="2" type="pic"/>
          </p:nvPr>
        </p:nvSpPr>
        <p:spPr>
          <a:xfrm>
            <a:off x="4211340" y="987431"/>
            <a:ext cx="501491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Google Shape;56;p25"/>
          <p:cNvSpPr txBox="1"/>
          <p:nvPr>
            <p:ph idx="1" type="body"/>
          </p:nvPr>
        </p:nvSpPr>
        <p:spPr>
          <a:xfrm>
            <a:off x="682330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7" name="Google Shape;57;p25"/>
          <p:cNvSpPr txBox="1"/>
          <p:nvPr>
            <p:ph idx="10" type="dt"/>
          </p:nvPr>
        </p:nvSpPr>
        <p:spPr>
          <a:xfrm>
            <a:off x="681038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5"/>
          <p:cNvSpPr txBox="1"/>
          <p:nvPr>
            <p:ph idx="11" type="ftr"/>
          </p:nvPr>
        </p:nvSpPr>
        <p:spPr>
          <a:xfrm>
            <a:off x="3281365" y="6356356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5"/>
          <p:cNvSpPr txBox="1"/>
          <p:nvPr>
            <p:ph idx="12" type="sldNum"/>
          </p:nvPr>
        </p:nvSpPr>
        <p:spPr>
          <a:xfrm>
            <a:off x="6996113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6"/>
          <p:cNvSpPr txBox="1"/>
          <p:nvPr>
            <p:ph type="title"/>
          </p:nvPr>
        </p:nvSpPr>
        <p:spPr>
          <a:xfrm>
            <a:off x="681040" y="365129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6"/>
          <p:cNvSpPr txBox="1"/>
          <p:nvPr>
            <p:ph idx="1" type="body"/>
          </p:nvPr>
        </p:nvSpPr>
        <p:spPr>
          <a:xfrm rot="5400000">
            <a:off x="2777333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26"/>
          <p:cNvSpPr txBox="1"/>
          <p:nvPr>
            <p:ph idx="10" type="dt"/>
          </p:nvPr>
        </p:nvSpPr>
        <p:spPr>
          <a:xfrm>
            <a:off x="681038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6"/>
          <p:cNvSpPr txBox="1"/>
          <p:nvPr>
            <p:ph idx="11" type="ftr"/>
          </p:nvPr>
        </p:nvSpPr>
        <p:spPr>
          <a:xfrm>
            <a:off x="3281365" y="6356356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6"/>
          <p:cNvSpPr txBox="1"/>
          <p:nvPr>
            <p:ph idx="12" type="sldNum"/>
          </p:nvPr>
        </p:nvSpPr>
        <p:spPr>
          <a:xfrm>
            <a:off x="6996113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7"/>
          <p:cNvSpPr txBox="1"/>
          <p:nvPr>
            <p:ph type="title"/>
          </p:nvPr>
        </p:nvSpPr>
        <p:spPr>
          <a:xfrm rot="5400000">
            <a:off x="5251055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7"/>
          <p:cNvSpPr txBox="1"/>
          <p:nvPr>
            <p:ph idx="1" type="body"/>
          </p:nvPr>
        </p:nvSpPr>
        <p:spPr>
          <a:xfrm rot="5400000">
            <a:off x="917181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27"/>
          <p:cNvSpPr txBox="1"/>
          <p:nvPr>
            <p:ph idx="10" type="dt"/>
          </p:nvPr>
        </p:nvSpPr>
        <p:spPr>
          <a:xfrm>
            <a:off x="681038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1" type="ftr"/>
          </p:nvPr>
        </p:nvSpPr>
        <p:spPr>
          <a:xfrm>
            <a:off x="3281365" y="6356356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2" type="sldNum"/>
          </p:nvPr>
        </p:nvSpPr>
        <p:spPr>
          <a:xfrm>
            <a:off x="6996113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title"/>
          </p:nvPr>
        </p:nvSpPr>
        <p:spPr>
          <a:xfrm>
            <a:off x="681040" y="365129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6"/>
          <p:cNvSpPr txBox="1"/>
          <p:nvPr>
            <p:ph idx="1" type="body"/>
          </p:nvPr>
        </p:nvSpPr>
        <p:spPr>
          <a:xfrm>
            <a:off x="681040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0" type="dt"/>
          </p:nvPr>
        </p:nvSpPr>
        <p:spPr>
          <a:xfrm>
            <a:off x="681038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6"/>
          <p:cNvSpPr txBox="1"/>
          <p:nvPr>
            <p:ph idx="11" type="ftr"/>
          </p:nvPr>
        </p:nvSpPr>
        <p:spPr>
          <a:xfrm>
            <a:off x="3281365" y="6356356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2" type="sldNum"/>
          </p:nvPr>
        </p:nvSpPr>
        <p:spPr>
          <a:xfrm>
            <a:off x="6996113" y="6356356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8"/>
          <p:cNvSpPr txBox="1"/>
          <p:nvPr/>
        </p:nvSpPr>
        <p:spPr>
          <a:xfrm>
            <a:off x="0" y="0"/>
            <a:ext cx="9905999" cy="1461354"/>
          </a:xfrm>
          <a:prstGeom prst="rect">
            <a:avLst/>
          </a:prstGeom>
          <a:gradFill>
            <a:gsLst>
              <a:gs pos="0">
                <a:srgbClr val="306CD7"/>
              </a:gs>
              <a:gs pos="100000">
                <a:srgbClr val="90B0FF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Seva Mandal Education Society’s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DR. B.M.N. COLLEGE OF HOME SCIENCE</a:t>
            </a:r>
            <a:r>
              <a:rPr b="1" i="0" lang="en-US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(Autonomous) </a:t>
            </a:r>
            <a:endParaRPr b="1" i="0" sz="18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NAAC Re-accredited 'A+' Grade with CGP 3.69/ 4,  UGC Honor: College with Potential for Excellence, Best College (2016 - 2017) adjudged by S.N.D.T. Women's University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r>
              <a:t/>
            </a:r>
            <a:endParaRPr b="1" i="0" sz="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Smt. Parmeshwari Devi Gordhandas Garodia Educational Complex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338, R.A.Kidwai Road, Matunga, Mumbai – 19.  Tel: 022-24095792,  Email: </a:t>
            </a:r>
            <a:r>
              <a:rPr b="1" i="0" lang="en-US" sz="1100" u="sng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smesedu@gmail.com</a:t>
            </a: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, Website: www.bmncollege.com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28"/>
          <p:cNvSpPr/>
          <p:nvPr/>
        </p:nvSpPr>
        <p:spPr>
          <a:xfrm>
            <a:off x="0" y="0"/>
            <a:ext cx="9906000" cy="1447800"/>
          </a:xfrm>
          <a:prstGeom prst="rect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28"/>
          <p:cNvSpPr/>
          <p:nvPr/>
        </p:nvSpPr>
        <p:spPr>
          <a:xfrm>
            <a:off x="3329971" y="1282700"/>
            <a:ext cx="3238499" cy="292955"/>
          </a:xfrm>
          <a:prstGeom prst="flowChartAlternateProcess">
            <a:avLst/>
          </a:prstGeom>
          <a:solidFill>
            <a:schemeClr val="lt1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June 2023</a:t>
            </a:r>
            <a:endParaRPr b="0" i="0" sz="16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graphicFrame>
        <p:nvGraphicFramePr>
          <p:cNvPr id="79" name="Google Shape;79;p28"/>
          <p:cNvGraphicFramePr/>
          <p:nvPr/>
        </p:nvGraphicFramePr>
        <p:xfrm>
          <a:off x="97971" y="165185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{F3423D5F-39A3-4E8B-BE69-DDDA2EB40AF5}</a:tableStyleId>
              </a:tblPr>
              <a:tblGrid>
                <a:gridCol w="878075"/>
                <a:gridCol w="1454825"/>
                <a:gridCol w="1163225"/>
                <a:gridCol w="1565000"/>
                <a:gridCol w="1610000"/>
                <a:gridCol w="1612900"/>
                <a:gridCol w="1418475"/>
              </a:tblGrid>
              <a:tr h="271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Sunday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Monday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Tuesday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Wednesday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Thursday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Friday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Saturday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</a:tr>
              <a:tr h="779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1144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4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5   </a:t>
                      </a:r>
                      <a:r>
                        <a:rPr b="1" lang="en-US" sz="11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E</a:t>
                      </a:r>
                      <a:r>
                        <a:rPr b="1" lang="en-US" sz="11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nvironment</a:t>
                      </a:r>
                      <a:r>
                        <a:rPr b="1" lang="en-US" sz="11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 week - Guest lecture on conservation.</a:t>
                      </a:r>
                      <a:endParaRPr b="1" sz="11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1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(ES)</a:t>
                      </a:r>
                      <a:endParaRPr b="1" sz="11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6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7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8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9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Bookman Old Style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10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Bookman Old Style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902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11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12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College Reopen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(SY/TY)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13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14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15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16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17 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963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18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19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IDY Workshop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(Sports Committee)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20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IDY Workshop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(Sports Committee)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21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Yoga Day Celebration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(Sports Committee)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22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23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24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1069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25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26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College Open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(FY)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27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28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29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BAKRI EID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30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7"/>
          <p:cNvSpPr txBox="1"/>
          <p:nvPr/>
        </p:nvSpPr>
        <p:spPr>
          <a:xfrm>
            <a:off x="0" y="0"/>
            <a:ext cx="9905999" cy="1461354"/>
          </a:xfrm>
          <a:prstGeom prst="rect">
            <a:avLst/>
          </a:prstGeom>
          <a:gradFill>
            <a:gsLst>
              <a:gs pos="0">
                <a:srgbClr val="306CD7"/>
              </a:gs>
              <a:gs pos="100000">
                <a:srgbClr val="90B0FF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Seva Mandal Education Society’s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DR. B.M.N. COLLEGE OF HOME SCIENCE</a:t>
            </a:r>
            <a:r>
              <a:rPr b="1" i="0" lang="en-US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(Autonomous) </a:t>
            </a:r>
            <a:endParaRPr b="1" i="0" sz="18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NAAC Re-accredited 'A+' Grade with CGP 3.69/ 4,  UGC Honor: College with Potential for Excellence, Best College (2016 - 2017) adjudged by S.N.D.T. Women's University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r>
              <a:t/>
            </a:r>
            <a:endParaRPr b="1" i="0" sz="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Smt. Parmeshwari Devi Gordhandas Garodia Educational Complex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338, R.A.Kidwai Road, Matunga, Mumbai – 19.  Tel: 022-24095792,  Email: </a:t>
            </a:r>
            <a:r>
              <a:rPr b="1" i="0" lang="en-US" sz="1100" u="sng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smesedu@gmail.com</a:t>
            </a: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, Website: www.bmncollege.com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37"/>
          <p:cNvSpPr/>
          <p:nvPr/>
        </p:nvSpPr>
        <p:spPr>
          <a:xfrm>
            <a:off x="0" y="0"/>
            <a:ext cx="9906000" cy="1447800"/>
          </a:xfrm>
          <a:prstGeom prst="rect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37"/>
          <p:cNvSpPr/>
          <p:nvPr/>
        </p:nvSpPr>
        <p:spPr>
          <a:xfrm>
            <a:off x="3329971" y="1282700"/>
            <a:ext cx="3238499" cy="292955"/>
          </a:xfrm>
          <a:prstGeom prst="flowChartAlternateProcess">
            <a:avLst/>
          </a:prstGeom>
          <a:solidFill>
            <a:schemeClr val="lt1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March 2024</a:t>
            </a:r>
            <a:endParaRPr b="0" i="0" sz="16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graphicFrame>
        <p:nvGraphicFramePr>
          <p:cNvPr id="155" name="Google Shape;155;p37"/>
          <p:cNvGraphicFramePr/>
          <p:nvPr/>
        </p:nvGraphicFramePr>
        <p:xfrm>
          <a:off x="97969" y="165185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{F3423D5F-39A3-4E8B-BE69-DDDA2EB40AF5}</a:tableStyleId>
              </a:tblPr>
              <a:tblGrid>
                <a:gridCol w="833475"/>
                <a:gridCol w="1385150"/>
                <a:gridCol w="1410650"/>
                <a:gridCol w="1225750"/>
                <a:gridCol w="1823175"/>
                <a:gridCol w="1525050"/>
                <a:gridCol w="1509525"/>
              </a:tblGrid>
              <a:tr h="252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Sunday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Monday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Tuesday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Wednesday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Thursday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Friday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Saturday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</a:tr>
              <a:tr h="1139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31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b="1" i="1" sz="1200" u="none" cap="none" strike="noStrike">
                        <a:solidFill>
                          <a:srgbClr val="000066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 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National Online Research competition - IDEAS 2024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(RCBC)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 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Aerobic Workshop for Non Teaching Staff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(Sports)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BCA PTA Meet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152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4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Women’s Cell Poster Making Competition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5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lnR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6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Second 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Grievance Redressal Committee Meeting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7 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Second 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Anti Ragging Committee Meeting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8 Celebration of Women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’s Day by Women’s Cell/ E Bulletin Release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Bookman Old Style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9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Shri Madhav Bakshi Memorial Lecture series on Value Education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(GSC)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873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11</a:t>
                      </a:r>
                      <a:endParaRPr b="1" i="1" sz="10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12</a:t>
                      </a:r>
                      <a:endParaRPr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13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14</a:t>
                      </a:r>
                      <a:endParaRPr b="1" i="1" sz="12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15</a:t>
                      </a:r>
                      <a:endParaRPr b="1" i="1" sz="10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16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/>
                        <a:t>MSC &amp; PG  Farewell </a:t>
                      </a:r>
                      <a:r>
                        <a:rPr b="1" i="1" lang="en-US" sz="12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i="1" sz="12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/>
                        <a:t>TYBCA Farewell </a:t>
                      </a:r>
                      <a:r>
                        <a:rPr b="1" i="1" lang="en-US" sz="12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i="1" sz="12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Restaurant Setup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(RM HM)</a:t>
                      </a:r>
                      <a:endParaRPr b="1" i="1" sz="1200">
                        <a:solidFill>
                          <a:srgbClr val="FF0000"/>
                        </a:solidFill>
                      </a:endParaRPr>
                    </a:p>
                  </a:txBody>
                  <a:tcPr marT="0" marB="0" marR="68575" marL="68575"/>
                </a:tc>
              </a:tr>
              <a:tr h="623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17              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18</a:t>
                      </a: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Nutrition Epidemiology FDP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(FSN)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15240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Bookman Old Style"/>
                        <a:buAutoNum type="arabicPlain" startAt="19"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Nutrition Epidemiology FDP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(FSN)</a:t>
                      </a: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</a:t>
                      </a:r>
                      <a:endParaRPr b="1" i="1" sz="10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20 Product Display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(F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SN)</a:t>
                      </a:r>
                      <a:endParaRPr b="1" i="1" sz="10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21 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22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23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669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25</a:t>
                      </a:r>
                      <a:endParaRPr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26</a:t>
                      </a:r>
                      <a:endParaRPr b="1" sz="12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28 TYBSc Farewell </a:t>
                      </a:r>
                      <a:r>
                        <a:rPr b="1" lang="en-US" sz="1200" u="none" cap="none" strike="noStrike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(Cultural)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29</a:t>
                      </a:r>
                      <a:endParaRPr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30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Last Teaching Day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  <p:cxnSp>
        <p:nvCxnSpPr>
          <p:cNvPr id="156" name="Google Shape;156;p37"/>
          <p:cNvCxnSpPr/>
          <p:nvPr/>
        </p:nvCxnSpPr>
        <p:spPr>
          <a:xfrm>
            <a:off x="8301225" y="2735500"/>
            <a:ext cx="1566000" cy="30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8"/>
          <p:cNvSpPr txBox="1"/>
          <p:nvPr/>
        </p:nvSpPr>
        <p:spPr>
          <a:xfrm>
            <a:off x="0" y="0"/>
            <a:ext cx="9905999" cy="1461354"/>
          </a:xfrm>
          <a:prstGeom prst="rect">
            <a:avLst/>
          </a:prstGeom>
          <a:gradFill>
            <a:gsLst>
              <a:gs pos="0">
                <a:srgbClr val="306CD7"/>
              </a:gs>
              <a:gs pos="100000">
                <a:srgbClr val="90B0FF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Seva Mandal Education Society’s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DR. B.M.N. COLLEGE OF HOME SCIENCE</a:t>
            </a:r>
            <a:r>
              <a:rPr b="1" i="0" lang="en-US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(Autonomous) </a:t>
            </a:r>
            <a:endParaRPr b="1" i="0" sz="18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NAAC Re-accredited 'A+' Grade with CGP 3.69/ 4,  UGC Honor: College with Potential for Excellence, Best College (2016 - 2017) adjudged by S.N.D.T. Women's University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r>
              <a:t/>
            </a:r>
            <a:endParaRPr b="1" i="0" sz="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Smt. Parmeshwari Devi Gordhandas Garodia Educational Complex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338, R.A.Kidwai Road, Matunga, Mumbai – 19.  Tel: 022-24095792,  Email: </a:t>
            </a:r>
            <a:r>
              <a:rPr b="1" i="0" lang="en-US" sz="1100" u="sng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smesedu@gmail.com</a:t>
            </a: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, Website: www.bmncollege.com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38"/>
          <p:cNvSpPr/>
          <p:nvPr/>
        </p:nvSpPr>
        <p:spPr>
          <a:xfrm>
            <a:off x="0" y="0"/>
            <a:ext cx="9906000" cy="1447800"/>
          </a:xfrm>
          <a:prstGeom prst="rect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38"/>
          <p:cNvSpPr/>
          <p:nvPr/>
        </p:nvSpPr>
        <p:spPr>
          <a:xfrm>
            <a:off x="3329971" y="1282700"/>
            <a:ext cx="3238499" cy="292955"/>
          </a:xfrm>
          <a:prstGeom prst="flowChartAlternateProcess">
            <a:avLst/>
          </a:prstGeom>
          <a:solidFill>
            <a:schemeClr val="lt1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April 2024</a:t>
            </a:r>
            <a:endParaRPr b="0" i="0" sz="16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graphicFrame>
        <p:nvGraphicFramePr>
          <p:cNvPr id="164" name="Google Shape;164;p38"/>
          <p:cNvGraphicFramePr/>
          <p:nvPr/>
        </p:nvGraphicFramePr>
        <p:xfrm>
          <a:off x="97969" y="165185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{F3423D5F-39A3-4E8B-BE69-DDDA2EB40AF5}</a:tableStyleId>
              </a:tblPr>
              <a:tblGrid>
                <a:gridCol w="938000"/>
                <a:gridCol w="1176075"/>
                <a:gridCol w="1385775"/>
                <a:gridCol w="1566650"/>
                <a:gridCol w="1611700"/>
                <a:gridCol w="1614600"/>
                <a:gridCol w="1419975"/>
              </a:tblGrid>
              <a:tr h="275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Sunday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Monday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Tuesday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Wednesday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Thursday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Friday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Saturday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</a:tr>
              <a:tr h="1004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Study Leave Start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1" i="1" lang="en-US" sz="1200" u="none" cap="none" strike="noStrike">
                          <a:solidFill>
                            <a:srgbClr val="000066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</a:t>
                      </a:r>
                      <a:endParaRPr b="1" i="1" sz="1200" u="none" cap="none" strike="noStrike">
                        <a:solidFill>
                          <a:srgbClr val="000066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Study Leave End</a:t>
                      </a:r>
                      <a:endParaRPr b="1" sz="120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4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Term End Final Exam Start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5</a:t>
                      </a:r>
                      <a:endParaRPr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6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1004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8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9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10</a:t>
                      </a:r>
                      <a:endParaRPr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11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12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Bookman Old Style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13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Term End Final Exam End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955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15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16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17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18</a:t>
                      </a:r>
                      <a:endParaRPr b="1" i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19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20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579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22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23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24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25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26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27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1266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28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29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Result Declaration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30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9"/>
          <p:cNvSpPr txBox="1"/>
          <p:nvPr/>
        </p:nvSpPr>
        <p:spPr>
          <a:xfrm>
            <a:off x="0" y="0"/>
            <a:ext cx="9905999" cy="1461354"/>
          </a:xfrm>
          <a:prstGeom prst="rect">
            <a:avLst/>
          </a:prstGeom>
          <a:gradFill>
            <a:gsLst>
              <a:gs pos="0">
                <a:srgbClr val="306CD7"/>
              </a:gs>
              <a:gs pos="100000">
                <a:srgbClr val="90B0FF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Seva Mandal Education Society’s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DR. B.M.N. COLLEGE OF HOME SCIENCE</a:t>
            </a:r>
            <a:r>
              <a:rPr b="1" i="0" lang="en-US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(Autonomous) </a:t>
            </a:r>
            <a:endParaRPr b="1" i="0" sz="18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NAAC Re-accredited 'A+' Grade with CGP 3.69/ 4,  UGC Honor: College with Potential for Excellence, Best College (2016 - 2017) adjudged by S.N.D.T. Women's University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r>
              <a:t/>
            </a:r>
            <a:endParaRPr b="1" i="0" sz="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Smt. Parmeshwari Devi Gordhandas Garodia Educational Complex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338, R.A.Kidwai Road, Matunga, Mumbai – 19.  Tel: 022-24095792,  Email: </a:t>
            </a:r>
            <a:r>
              <a:rPr b="1" i="0" lang="en-US" sz="1100" u="sng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smesedu@gmail.com</a:t>
            </a: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, Website: www.bmncollege.com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39"/>
          <p:cNvSpPr/>
          <p:nvPr/>
        </p:nvSpPr>
        <p:spPr>
          <a:xfrm>
            <a:off x="0" y="0"/>
            <a:ext cx="9906000" cy="1447800"/>
          </a:xfrm>
          <a:prstGeom prst="rect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39"/>
          <p:cNvSpPr/>
          <p:nvPr/>
        </p:nvSpPr>
        <p:spPr>
          <a:xfrm>
            <a:off x="3329971" y="1282700"/>
            <a:ext cx="3238499" cy="292955"/>
          </a:xfrm>
          <a:prstGeom prst="flowChartAlternateProcess">
            <a:avLst/>
          </a:prstGeom>
          <a:solidFill>
            <a:schemeClr val="lt1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May 2024</a:t>
            </a:r>
            <a:endParaRPr b="0" i="0" sz="16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graphicFrame>
        <p:nvGraphicFramePr>
          <p:cNvPr id="172" name="Google Shape;172;p39"/>
          <p:cNvGraphicFramePr/>
          <p:nvPr/>
        </p:nvGraphicFramePr>
        <p:xfrm>
          <a:off x="97969" y="166993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{F3423D5F-39A3-4E8B-BE69-DDDA2EB40AF5}</a:tableStyleId>
              </a:tblPr>
              <a:tblGrid>
                <a:gridCol w="938000"/>
                <a:gridCol w="1176075"/>
                <a:gridCol w="1385775"/>
                <a:gridCol w="1566650"/>
                <a:gridCol w="1404000"/>
                <a:gridCol w="1822300"/>
                <a:gridCol w="1419975"/>
              </a:tblGrid>
              <a:tr h="234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Sunday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Monday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Tuesday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Wednesday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Thursday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Friday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Saturday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</a:tr>
              <a:tr h="917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b="1" i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Maharashtra Day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Summer Vacation Start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4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917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5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6</a:t>
                      </a:r>
                      <a:endParaRPr b="1" sz="14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7</a:t>
                      </a:r>
                      <a:endParaRPr b="1" sz="14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8</a:t>
                      </a:r>
                      <a:endParaRPr b="1" sz="14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9</a:t>
                      </a:r>
                      <a:endParaRPr b="1" sz="14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10</a:t>
                      </a:r>
                      <a:endParaRPr b="1" sz="14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Bookman Old Style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11</a:t>
                      </a:r>
                      <a:endParaRPr b="1" sz="14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873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12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13</a:t>
                      </a:r>
                      <a:endParaRPr b="1" sz="14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14</a:t>
                      </a:r>
                      <a:endParaRPr b="1" sz="14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15</a:t>
                      </a:r>
                      <a:endParaRPr b="1" sz="14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16</a:t>
                      </a:r>
                      <a:endParaRPr b="1" sz="14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17</a:t>
                      </a:r>
                      <a:endParaRPr b="1" sz="14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18</a:t>
                      </a:r>
                      <a:endParaRPr sz="14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1000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19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20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21</a:t>
                      </a:r>
                      <a:endParaRPr b="1" i="0" sz="10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22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23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24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25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111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26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27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28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29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30</a:t>
                      </a:r>
                      <a:endParaRPr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31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College Reopen for the year 2023-24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11th June 2023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9"/>
          <p:cNvSpPr txBox="1"/>
          <p:nvPr/>
        </p:nvSpPr>
        <p:spPr>
          <a:xfrm>
            <a:off x="0" y="0"/>
            <a:ext cx="9905999" cy="1461354"/>
          </a:xfrm>
          <a:prstGeom prst="rect">
            <a:avLst/>
          </a:prstGeom>
          <a:gradFill>
            <a:gsLst>
              <a:gs pos="0">
                <a:srgbClr val="306CD7"/>
              </a:gs>
              <a:gs pos="100000">
                <a:srgbClr val="90B0FF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Seva Mandal Education Society’s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DR. B.M.N. COLLEGE OF HOME SCIENCE</a:t>
            </a:r>
            <a:r>
              <a:rPr b="1" i="0" lang="en-US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(Autonomous) </a:t>
            </a:r>
            <a:endParaRPr b="1" i="0" sz="18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NAAC Re-accredited 'A+' Grade with CGP 3.69/ 4,  UGC Honor: College with Potential for Excellence, Best College (2016 - 2017) adjudged by S.N.D.T. Women's University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r>
              <a:t/>
            </a:r>
            <a:endParaRPr b="1" i="0" sz="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Smt. Parmeshwari Devi Gordhandas Garodia Educational Complex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338, R.A.Kidwai Road, Matunga, Mumbai – 19.  Tel: 022-24095792,  Email: </a:t>
            </a:r>
            <a:r>
              <a:rPr b="1" i="0" lang="en-US" sz="1100" u="sng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smesedu@gmail.com</a:t>
            </a: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, Website: www.bmncollege.com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29"/>
          <p:cNvSpPr/>
          <p:nvPr/>
        </p:nvSpPr>
        <p:spPr>
          <a:xfrm>
            <a:off x="0" y="0"/>
            <a:ext cx="9906000" cy="1447800"/>
          </a:xfrm>
          <a:prstGeom prst="rect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29"/>
          <p:cNvSpPr/>
          <p:nvPr/>
        </p:nvSpPr>
        <p:spPr>
          <a:xfrm>
            <a:off x="3329971" y="1282700"/>
            <a:ext cx="3238499" cy="292955"/>
          </a:xfrm>
          <a:prstGeom prst="flowChartAlternateProcess">
            <a:avLst/>
          </a:prstGeom>
          <a:solidFill>
            <a:schemeClr val="lt1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July 2023</a:t>
            </a:r>
            <a:endParaRPr b="0" i="0" sz="16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graphicFrame>
        <p:nvGraphicFramePr>
          <p:cNvPr id="87" name="Google Shape;87;p29"/>
          <p:cNvGraphicFramePr/>
          <p:nvPr/>
        </p:nvGraphicFramePr>
        <p:xfrm>
          <a:off x="97971" y="165185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{F3423D5F-39A3-4E8B-BE69-DDDA2EB40AF5}</a:tableStyleId>
              </a:tblPr>
              <a:tblGrid>
                <a:gridCol w="937000"/>
                <a:gridCol w="1174825"/>
                <a:gridCol w="1384300"/>
                <a:gridCol w="1565000"/>
                <a:gridCol w="1506650"/>
                <a:gridCol w="1716250"/>
                <a:gridCol w="1418475"/>
              </a:tblGrid>
              <a:tr h="236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Sunday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Monday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Tuesday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Wednesday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Thursday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Friday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Saturday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</a:tr>
              <a:tr h="646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30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31  </a:t>
                      </a:r>
                      <a:r>
                        <a:rPr b="1" lang="en-US" sz="1200"/>
                        <a:t>Cultural Induction (FYBSc)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1" lang="en-US" sz="120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b="1" i="1" lang="en-US" sz="1000">
                          <a:solidFill>
                            <a:srgbClr val="FF0000"/>
                          </a:solidFill>
                        </a:rPr>
                        <a:t>Cultural)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b="1" i="1" sz="1200" u="none" cap="none" strike="noStrike">
                        <a:solidFill>
                          <a:srgbClr val="000066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Van Mahotsav Week begins </a:t>
                      </a:r>
                      <a:r>
                        <a:rPr b="1" lang="en-U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NSS/ESC</a:t>
                      </a:r>
                      <a:endParaRPr b="1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  <a:tr h="1233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Sports Induction &amp; Coaching Begins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(Sports)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4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/>
                        <a:t>Student body, office bearers  Nomination Start </a:t>
                      </a:r>
                      <a:r>
                        <a:rPr b="1" i="1" lang="en-US" sz="10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i="1" sz="10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5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6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Student body nomination for junior college start </a:t>
                      </a:r>
                      <a:r>
                        <a:rPr b="1" i="1" lang="en-US" sz="10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7 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</a:t>
                      </a:r>
                      <a:r>
                        <a:rPr b="1" lang="en-US" sz="1100"/>
                        <a:t>Student body, office bearers  Nomination End </a:t>
                      </a:r>
                      <a:r>
                        <a:rPr b="1" i="1" lang="en-US" sz="9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sz="11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0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Van Mahotsav Week Ends - </a:t>
                      </a:r>
                      <a:r>
                        <a:rPr b="1" lang="en-US" sz="10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NSS/ESC</a:t>
                      </a:r>
                      <a:endParaRPr b="1" sz="10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Bookman Old Style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8 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</a:t>
                      </a:r>
                      <a:r>
                        <a:rPr b="1" lang="en-US" sz="1100"/>
                        <a:t>Cultural Induction (FYBCA) 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1" lang="en-US" sz="11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i="1" sz="11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1" sz="10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1" lang="en-US" sz="1100"/>
                        <a:t>Bhivpuri waterfall Trek </a:t>
                      </a:r>
                      <a:endParaRPr b="1" i="1"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1" lang="en-US" sz="1100">
                          <a:solidFill>
                            <a:srgbClr val="FF0000"/>
                          </a:solidFill>
                        </a:rPr>
                        <a:t>(Sports)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1044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9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10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1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Student body nomination for junior college End </a:t>
                      </a:r>
                      <a:r>
                        <a:rPr b="1" i="1" lang="en-US" sz="9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sz="11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11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</a:rPr>
                        <a:t>12</a:t>
                      </a:r>
                      <a:endParaRPr b="1" sz="1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14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/>
                        <a:t>Student body, office bearers  declaration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1" lang="en-US" sz="10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15 </a:t>
                      </a:r>
                      <a:r>
                        <a:rPr b="1" lang="en-US" sz="1100"/>
                        <a:t>Cultural Induction (M.Sc., PG) </a:t>
                      </a:r>
                      <a:r>
                        <a:rPr b="1" i="1" lang="en-US" sz="900">
                          <a:solidFill>
                            <a:srgbClr val="FF0000"/>
                          </a:solidFill>
                        </a:rPr>
                        <a:t>(Cultural)</a:t>
                      </a:r>
                      <a:r>
                        <a:rPr b="1" lang="en-US" sz="1100"/>
                        <a:t> </a:t>
                      </a:r>
                      <a:endParaRPr b="1" sz="1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0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NSS  induction </a:t>
                      </a:r>
                      <a:endParaRPr b="1" sz="10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0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BSc &amp; BCA</a:t>
                      </a:r>
                      <a:endParaRPr b="1" sz="10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650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17</a:t>
                      </a:r>
                      <a:endParaRPr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18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19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20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100"/>
                        <a:t>Registration for </a:t>
                      </a:r>
                      <a:r>
                        <a:rPr b="1" lang="en-US" sz="1000"/>
                        <a:t>“AKANKSHA” START </a:t>
                      </a:r>
                      <a:r>
                        <a:rPr b="1" i="1" lang="en-US" sz="12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21 </a:t>
                      </a:r>
                      <a:r>
                        <a:rPr b="1" lang="en-US" sz="9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Nutrition program on Anemia (Prject SHASHAKT) SYBSC, TYFSN/ND, 12pm-1pm, Room no 305</a:t>
                      </a:r>
                      <a:endParaRPr b="1" sz="9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9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(FSN Dpt)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22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000"/>
                        <a:t>Staff Picnic </a:t>
                      </a:r>
                      <a:r>
                        <a:rPr b="1" i="1" lang="en-US" sz="12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889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24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25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26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/>
                        <a:t>Fresher’s Meet (BCA) 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28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100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World Hepatitis Day  - </a:t>
                      </a:r>
                      <a:r>
                        <a:rPr b="1" lang="en-US" sz="11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NSS</a:t>
                      </a:r>
                      <a:endParaRPr b="1" sz="11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1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Field Visit </a:t>
                      </a:r>
                      <a:r>
                        <a:rPr b="1" lang="en-US" sz="11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TYTSAD</a:t>
                      </a:r>
                      <a:endParaRPr b="1" sz="11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29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MOHRUM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0"/>
          <p:cNvSpPr txBox="1"/>
          <p:nvPr/>
        </p:nvSpPr>
        <p:spPr>
          <a:xfrm>
            <a:off x="0" y="76200"/>
            <a:ext cx="9906000" cy="1461300"/>
          </a:xfrm>
          <a:prstGeom prst="rect">
            <a:avLst/>
          </a:prstGeom>
          <a:gradFill>
            <a:gsLst>
              <a:gs pos="0">
                <a:srgbClr val="306CD7"/>
              </a:gs>
              <a:gs pos="100000">
                <a:srgbClr val="90B0FF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Seva Mandal Education Society’s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DR. B.M.N. COLLEGE OF HOME SCIENCE</a:t>
            </a:r>
            <a:r>
              <a:rPr b="1" i="0" lang="en-US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(Autonomous) </a:t>
            </a:r>
            <a:endParaRPr b="1" i="0" sz="18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NAAC Re-accredited 'A+' Grade with CGP 3.69/ 4,  UGC Honor: College with Potential for Excellence, Best College (2016 - 2017) adjudged by S.N.D.T. Women's University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r>
              <a:t/>
            </a:r>
            <a:endParaRPr b="1" i="0" sz="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Smt. Parmeshwari Devi Gordhandas Garodia Educational Complex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338, R.A.Kidwai Road, Matunga, Mumbai – 19.  Tel: 022-24095792,  Email: </a:t>
            </a:r>
            <a:r>
              <a:rPr b="1" i="0" lang="en-US" sz="1100" u="sng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smesedu@gmail.com</a:t>
            </a: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, Website: www.bmncollege.com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30"/>
          <p:cNvSpPr/>
          <p:nvPr/>
        </p:nvSpPr>
        <p:spPr>
          <a:xfrm>
            <a:off x="0" y="0"/>
            <a:ext cx="9906000" cy="1447800"/>
          </a:xfrm>
          <a:prstGeom prst="rect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30"/>
          <p:cNvSpPr/>
          <p:nvPr/>
        </p:nvSpPr>
        <p:spPr>
          <a:xfrm>
            <a:off x="3329971" y="1282700"/>
            <a:ext cx="3238499" cy="292955"/>
          </a:xfrm>
          <a:prstGeom prst="flowChartAlternateProcess">
            <a:avLst/>
          </a:prstGeom>
          <a:solidFill>
            <a:schemeClr val="lt1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August 2023</a:t>
            </a:r>
            <a:endParaRPr b="0" i="0" sz="16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graphicFrame>
        <p:nvGraphicFramePr>
          <p:cNvPr id="95" name="Google Shape;95;p30"/>
          <p:cNvGraphicFramePr/>
          <p:nvPr/>
        </p:nvGraphicFramePr>
        <p:xfrm>
          <a:off x="97971" y="165185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{F3423D5F-39A3-4E8B-BE69-DDDA2EB40AF5}</a:tableStyleId>
              </a:tblPr>
              <a:tblGrid>
                <a:gridCol w="937000"/>
                <a:gridCol w="1174825"/>
                <a:gridCol w="1384300"/>
                <a:gridCol w="1565000"/>
                <a:gridCol w="1610000"/>
                <a:gridCol w="1612900"/>
                <a:gridCol w="1418475"/>
              </a:tblGrid>
              <a:tr h="299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Sunday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Monday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Tuesday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Wednesday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Thursday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Friday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Saturday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</a:tr>
              <a:tr h="27865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   </a:t>
                      </a:r>
                      <a:r>
                        <a:rPr b="1" lang="en-US" sz="1000" u="none" cap="none" strike="noStrike"/>
                        <a:t>Foundation Day</a:t>
                      </a:r>
                      <a:endParaRPr b="1" sz="1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4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5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/>
                        <a:t>Fresher’s Meet</a:t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/>
                        <a:t> (MSc &amp; PG) </a:t>
                      </a:r>
                      <a:r>
                        <a:rPr b="1" i="1" lang="en-US" sz="10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i="1" sz="10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656575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0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Breastfeeding</a:t>
                      </a:r>
                      <a:r>
                        <a:rPr b="1" lang="en-US" sz="10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week - </a:t>
                      </a:r>
                      <a:r>
                        <a:rPr b="1" lang="en-US" sz="10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NSS</a:t>
                      </a:r>
                      <a:endParaRPr b="1" sz="10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0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Street play workshop - </a:t>
                      </a:r>
                      <a:r>
                        <a:rPr b="1" lang="en-US" sz="10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NSS</a:t>
                      </a:r>
                      <a:endParaRPr b="1" sz="10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 vMerge="1"/>
                <a:tc vMerge="1"/>
                <a:tc vMerge="1"/>
                <a:tc vMerge="1"/>
              </a:tr>
              <a:tr h="1418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6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7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0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Breastfeeding </a:t>
                      </a:r>
                      <a:r>
                        <a:rPr b="1" lang="en-US" sz="11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Week ends - </a:t>
                      </a:r>
                      <a:r>
                        <a:rPr b="1" lang="en-US" sz="11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NSS</a:t>
                      </a:r>
                      <a:endParaRPr b="1" sz="11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1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National Handloom Day TSAD Dept</a:t>
                      </a:r>
                      <a:endParaRPr b="1" sz="11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8 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Hepatitis B vaccination -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NSS</a:t>
                      </a:r>
                      <a:endParaRPr b="1" sz="10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9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3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Inhouse </a:t>
                      </a:r>
                      <a:r>
                        <a:rPr b="1" lang="en-US" sz="13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competition</a:t>
                      </a:r>
                      <a:r>
                        <a:rPr b="1" lang="en-US" sz="13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</a:t>
                      </a:r>
                      <a:r>
                        <a:rPr b="1" i="1" lang="en-US" sz="10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10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Inhouse competition </a:t>
                      </a:r>
                      <a:r>
                        <a:rPr b="1" i="1" lang="en-US" sz="10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11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Movie screening (FYBCA and TYBSc)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women's cell)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Bookman Old Style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12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/>
                        <a:t>Fresher’s Meet (BSc) </a:t>
                      </a:r>
                      <a:r>
                        <a:rPr b="1" i="1" lang="en-US" sz="10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996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13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14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15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1" lang="en-US" sz="1200" u="none" cap="none" strike="noStrike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Independence Day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16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17 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FYJC Induction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1" lang="en-US" sz="10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18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000"/>
                        <a:t>Registration for “AKANKSHA” END </a:t>
                      </a:r>
                      <a:r>
                        <a:rPr b="1" i="1" lang="en-US" sz="12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19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/>
                        <a:t>AKANKSHA Fest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1" lang="en-US" sz="12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638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20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21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0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Sadbhavana</a:t>
                      </a:r>
                      <a:endParaRPr b="1" sz="10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0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Divas - </a:t>
                      </a:r>
                      <a:r>
                        <a:rPr b="1" lang="en-US" sz="10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NSS</a:t>
                      </a:r>
                      <a:endParaRPr b="1" sz="10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22 </a:t>
                      </a:r>
                      <a:r>
                        <a:rPr b="1" i="0" lang="en-US" sz="10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P</a:t>
                      </a:r>
                      <a:r>
                        <a:rPr b="1" lang="en-US" sz="10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had painting workshop TYTSAD</a:t>
                      </a:r>
                      <a:endParaRPr b="1" i="0" sz="10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23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24 Rabari Emb Workshop SYBSC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25</a:t>
                      </a:r>
                      <a:endParaRPr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26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841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27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28 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Unit Test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Start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29 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National Sports Day 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(Sports)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30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RAKSHABANDHAN</a:t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31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1"/>
          <p:cNvSpPr txBox="1"/>
          <p:nvPr/>
        </p:nvSpPr>
        <p:spPr>
          <a:xfrm>
            <a:off x="0" y="0"/>
            <a:ext cx="9905999" cy="1461354"/>
          </a:xfrm>
          <a:prstGeom prst="rect">
            <a:avLst/>
          </a:prstGeom>
          <a:gradFill>
            <a:gsLst>
              <a:gs pos="0">
                <a:srgbClr val="306CD7"/>
              </a:gs>
              <a:gs pos="100000">
                <a:srgbClr val="90B0FF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Seva Mandal Education Society’s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DR. B.M.N. COLLEGE OF HOME SCIENCE</a:t>
            </a:r>
            <a:r>
              <a:rPr b="1" i="0" lang="en-US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(Autonomous) </a:t>
            </a:r>
            <a:endParaRPr b="1" i="0" sz="18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NAAC Re-accredited 'A+' Grade with CGP 3.69/ 4,  UGC Honor: College with Potential for Excellence, Best College (2016 - 2017) adjudged by S.N.D.T. Women's University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r>
              <a:t/>
            </a:r>
            <a:endParaRPr b="1" i="0" sz="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Smt. Parmeshwari Devi Gordhandas Garodia Educational Complex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338, R.A.Kidwai Road, Matunga, Mumbai – 19.  Tel: 022-24095792,  Email: </a:t>
            </a:r>
            <a:r>
              <a:rPr b="1" i="0" lang="en-US" sz="1100" u="sng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smesedu@gmail.com</a:t>
            </a: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, Website: www.bmncollege.com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31"/>
          <p:cNvSpPr/>
          <p:nvPr/>
        </p:nvSpPr>
        <p:spPr>
          <a:xfrm>
            <a:off x="0" y="0"/>
            <a:ext cx="9906000" cy="1447800"/>
          </a:xfrm>
          <a:prstGeom prst="rect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1"/>
          <p:cNvSpPr/>
          <p:nvPr/>
        </p:nvSpPr>
        <p:spPr>
          <a:xfrm>
            <a:off x="3329971" y="1282700"/>
            <a:ext cx="3238499" cy="292955"/>
          </a:xfrm>
          <a:prstGeom prst="flowChartAlternateProcess">
            <a:avLst/>
          </a:prstGeom>
          <a:solidFill>
            <a:schemeClr val="lt1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September 2023</a:t>
            </a:r>
            <a:endParaRPr b="0" i="0" sz="16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graphicFrame>
        <p:nvGraphicFramePr>
          <p:cNvPr id="103" name="Google Shape;103;p31"/>
          <p:cNvGraphicFramePr/>
          <p:nvPr/>
        </p:nvGraphicFramePr>
        <p:xfrm>
          <a:off x="97969" y="165185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{F3423D5F-39A3-4E8B-BE69-DDDA2EB40AF5}</a:tableStyleId>
              </a:tblPr>
              <a:tblGrid>
                <a:gridCol w="861375"/>
                <a:gridCol w="1252700"/>
                <a:gridCol w="1385775"/>
                <a:gridCol w="1566650"/>
                <a:gridCol w="1611700"/>
                <a:gridCol w="1614600"/>
                <a:gridCol w="1419975"/>
              </a:tblGrid>
              <a:tr h="238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Sunday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Monday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Tuesday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Wednesday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Thursday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Friday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Saturday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</a:tr>
              <a:tr h="716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b="1" i="1" sz="1200" u="none" cap="none" strike="noStrike">
                        <a:solidFill>
                          <a:srgbClr val="000066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</a:t>
                      </a:r>
                      <a:endParaRPr b="1" i="1" sz="10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Smt. Dakshaben Memorial lecture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866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4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5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Teacher’s Day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6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First Grievance Redressal 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Committee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Meeting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7 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First Anti Ragging Committee Meeting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8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Unit Test End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Hepatitis B vaccination 2nd dose -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NSS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Bookman Old Style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9 Workshop on 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Creating a Ganesh 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idol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Bookman Old Style"/>
                        <a:buNone/>
                      </a:pP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(ES)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1431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11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In-House Competition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(Sports)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12</a:t>
                      </a:r>
                      <a:endParaRPr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13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14</a:t>
                      </a:r>
                      <a:endParaRPr b="1" i="1" sz="12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15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Seminar on Pre Marital Counselling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(HD)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16 </a:t>
                      </a:r>
                      <a:r>
                        <a:rPr b="1" lang="en-US" sz="11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Guest lecture </a:t>
                      </a:r>
                      <a:r>
                        <a:rPr b="1" lang="en-US" sz="11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on the occasion of world ozone layer day</a:t>
                      </a:r>
                      <a:endParaRPr b="1" sz="11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1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(ES)</a:t>
                      </a:r>
                      <a:endParaRPr b="1" sz="11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1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Seminar on Pre Marital Counselling </a:t>
                      </a:r>
                      <a:r>
                        <a:rPr b="1" lang="en-US" sz="11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(HD)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79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17             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-76200" lvl="0" marL="1143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AutoNum type="arabicPlain" startAt="18"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Ganesh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Festival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Holidays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Begin </a:t>
                      </a: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  </a:t>
                      </a:r>
                      <a:endParaRPr b="1" i="1" sz="10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102167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19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GANESH CHATURTHI</a:t>
                      </a:r>
                      <a:endParaRPr b="1" i="1" sz="10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20</a:t>
                      </a:r>
                      <a:endParaRPr b="1" i="1" sz="10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21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22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23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Ganesh Festival Holiday End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chemeClr val="accent5"/>
                    </a:solidFill>
                  </a:tcPr>
                </a:tc>
              </a:tr>
              <a:tr h="985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25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0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NSS Week starts </a:t>
                      </a:r>
                      <a:endParaRPr b="1" sz="10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0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Competitions based on world tourism day  </a:t>
                      </a:r>
                      <a:r>
                        <a:rPr b="1" lang="en-US" sz="10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(RM HM)</a:t>
                      </a:r>
                      <a:endParaRPr b="1" sz="10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26</a:t>
                      </a:r>
                      <a:endParaRPr b="1" sz="12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27 </a:t>
                      </a:r>
                      <a:r>
                        <a:rPr b="1" lang="en-US" sz="10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V</a:t>
                      </a:r>
                      <a:r>
                        <a:rPr b="1" lang="en-US" sz="10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isit to Borivali National Park </a:t>
                      </a:r>
                      <a:r>
                        <a:rPr b="1" lang="en-US" sz="10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(ES)</a:t>
                      </a:r>
                      <a:endParaRPr b="1" sz="10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0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World Tourism Day Celebration </a:t>
                      </a:r>
                      <a:r>
                        <a:rPr b="1" lang="en-US" sz="10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(RM HM)</a:t>
                      </a:r>
                      <a:endParaRPr b="1" sz="10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28 </a:t>
                      </a:r>
                      <a:endParaRPr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29</a:t>
                      </a:r>
                      <a:endParaRPr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30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100"/>
                        <a:t>Student Council Seminar </a:t>
                      </a:r>
                      <a:r>
                        <a:rPr b="1" i="1" lang="en-US" sz="11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i="1" sz="11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1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NSS Week ends</a:t>
                      </a:r>
                      <a:endParaRPr b="1" i="1" sz="1100"/>
                    </a:p>
                  </a:txBody>
                  <a:tcPr marT="0" marB="0" marR="68575" marL="68575"/>
                </a:tc>
              </a:tr>
            </a:tbl>
          </a:graphicData>
        </a:graphic>
      </p:graphicFrame>
      <p:cxnSp>
        <p:nvCxnSpPr>
          <p:cNvPr id="104" name="Google Shape;104;p31"/>
          <p:cNvCxnSpPr/>
          <p:nvPr/>
        </p:nvCxnSpPr>
        <p:spPr>
          <a:xfrm>
            <a:off x="6776175" y="3196375"/>
            <a:ext cx="1647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2"/>
          <p:cNvSpPr txBox="1"/>
          <p:nvPr/>
        </p:nvSpPr>
        <p:spPr>
          <a:xfrm>
            <a:off x="0" y="0"/>
            <a:ext cx="9905999" cy="1461354"/>
          </a:xfrm>
          <a:prstGeom prst="rect">
            <a:avLst/>
          </a:prstGeom>
          <a:gradFill>
            <a:gsLst>
              <a:gs pos="0">
                <a:srgbClr val="306CD7"/>
              </a:gs>
              <a:gs pos="100000">
                <a:srgbClr val="90B0FF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Seva Mandal Education Society’s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DR. B.M.N. COLLEGE OF HOME SCIENCE</a:t>
            </a:r>
            <a:r>
              <a:rPr b="1" i="0" lang="en-US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(Autonomous) </a:t>
            </a:r>
            <a:endParaRPr b="1" i="0" sz="18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NAAC Re-accredited 'A+' Grade with CGP 3.69/ 4,  UGC Honor: College with Potential for Excellence, Best College (2016 - 2017) adjudged by S.N.D.T. Women's University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r>
              <a:t/>
            </a:r>
            <a:endParaRPr b="1" i="0" sz="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Smt. Parmeshwari Devi Gordhandas Garodia Educational Complex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338, R.A.Kidwai Road, Matunga, Mumbai – 19.  Tel: 022-24095792,  Email: </a:t>
            </a:r>
            <a:r>
              <a:rPr b="1" i="0" lang="en-US" sz="1100" u="sng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smesedu@gmail.com</a:t>
            </a: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, Website: www.bmncollege.com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2"/>
          <p:cNvSpPr/>
          <p:nvPr/>
        </p:nvSpPr>
        <p:spPr>
          <a:xfrm>
            <a:off x="0" y="0"/>
            <a:ext cx="9906000" cy="1447800"/>
          </a:xfrm>
          <a:prstGeom prst="rect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2"/>
          <p:cNvSpPr/>
          <p:nvPr/>
        </p:nvSpPr>
        <p:spPr>
          <a:xfrm>
            <a:off x="3329971" y="1282700"/>
            <a:ext cx="3238499" cy="292955"/>
          </a:xfrm>
          <a:prstGeom prst="flowChartAlternateProcess">
            <a:avLst/>
          </a:prstGeom>
          <a:solidFill>
            <a:schemeClr val="lt1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October 2023</a:t>
            </a:r>
            <a:endParaRPr b="0" i="0" sz="16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graphicFrame>
        <p:nvGraphicFramePr>
          <p:cNvPr id="112" name="Google Shape;112;p32"/>
          <p:cNvGraphicFramePr/>
          <p:nvPr/>
        </p:nvGraphicFramePr>
        <p:xfrm>
          <a:off x="97969" y="165185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{F3423D5F-39A3-4E8B-BE69-DDDA2EB40AF5}</a:tableStyleId>
              </a:tblPr>
              <a:tblGrid>
                <a:gridCol w="938000"/>
                <a:gridCol w="1176075"/>
                <a:gridCol w="1385775"/>
                <a:gridCol w="1566650"/>
                <a:gridCol w="1611700"/>
                <a:gridCol w="1614600"/>
                <a:gridCol w="1419975"/>
              </a:tblGrid>
              <a:tr h="247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Sunday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Monday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Tuesday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Wednesday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Thursday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Friday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Saturday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</a:tr>
              <a:tr h="1185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GANDHI JAYANTI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 Poster competition 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(ES)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4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In-House Competition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(Sports)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5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6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7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Shri.Mohanlal Pathak Endowment Lecture Series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(GSC)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857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8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9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10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11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12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13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Bookman Old Style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14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1038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15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16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Composting workshop world food day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(ES)</a:t>
                      </a:r>
                      <a:endParaRPr b="1" sz="12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17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18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19</a:t>
                      </a:r>
                      <a:endParaRPr b="1" i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20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21 </a:t>
                      </a:r>
                      <a:endParaRPr/>
                    </a:p>
                  </a:txBody>
                  <a:tcPr marT="0" marB="0" marR="68575" marL="68575"/>
                </a:tc>
              </a:tr>
              <a:tr h="797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22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23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Last Teaching Day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24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DASARA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25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Study Leave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start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26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27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Study Leave End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28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Term End Final Exam Start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820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29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30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31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highlight>
                            <a:srgbClr val="FFFFFF"/>
                          </a:highlight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National Unity Day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3"/>
          <p:cNvSpPr txBox="1"/>
          <p:nvPr/>
        </p:nvSpPr>
        <p:spPr>
          <a:xfrm>
            <a:off x="0" y="0"/>
            <a:ext cx="9905999" cy="1461354"/>
          </a:xfrm>
          <a:prstGeom prst="rect">
            <a:avLst/>
          </a:prstGeom>
          <a:gradFill>
            <a:gsLst>
              <a:gs pos="0">
                <a:srgbClr val="306CD7"/>
              </a:gs>
              <a:gs pos="100000">
                <a:srgbClr val="90B0FF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Seva Mandal Education Society’s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DR. B.M.N. COLLEGE OF HOME SCIENCE</a:t>
            </a:r>
            <a:r>
              <a:rPr b="1" i="0" lang="en-US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(Autonomous) </a:t>
            </a:r>
            <a:endParaRPr b="1" i="0" sz="18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NAAC Re-accredited 'A+' Grade with CGP 3.69/ 4,  UGC Honor: College with Potential for Excellence, Best College (2016 - 2017) adjudged by S.N.D.T. Women's University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r>
              <a:t/>
            </a:r>
            <a:endParaRPr b="1" i="0" sz="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Smt. Parmeshwari Devi Gordhandas Garodia Educational Complex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338, R.A.Kidwai Road, Matunga, Mumbai – 19.  Tel: 022-24095792,  Email: </a:t>
            </a:r>
            <a:r>
              <a:rPr b="1" i="0" lang="en-US" sz="1100" u="sng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smesedu@gmail.com</a:t>
            </a: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, Website: www.bmncollege.com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33"/>
          <p:cNvSpPr/>
          <p:nvPr/>
        </p:nvSpPr>
        <p:spPr>
          <a:xfrm>
            <a:off x="0" y="0"/>
            <a:ext cx="9906000" cy="1447800"/>
          </a:xfrm>
          <a:prstGeom prst="rect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3"/>
          <p:cNvSpPr/>
          <p:nvPr/>
        </p:nvSpPr>
        <p:spPr>
          <a:xfrm>
            <a:off x="3329971" y="1282700"/>
            <a:ext cx="3238499" cy="292955"/>
          </a:xfrm>
          <a:prstGeom prst="flowChartAlternateProcess">
            <a:avLst/>
          </a:prstGeom>
          <a:solidFill>
            <a:schemeClr val="lt1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November 2023</a:t>
            </a:r>
            <a:endParaRPr b="0" i="0" sz="16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graphicFrame>
        <p:nvGraphicFramePr>
          <p:cNvPr id="120" name="Google Shape;120;p33"/>
          <p:cNvGraphicFramePr/>
          <p:nvPr/>
        </p:nvGraphicFramePr>
        <p:xfrm>
          <a:off x="97969" y="165185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{F3423D5F-39A3-4E8B-BE69-DDDA2EB40AF5}</a:tableStyleId>
              </a:tblPr>
              <a:tblGrid>
                <a:gridCol w="938000"/>
                <a:gridCol w="1176075"/>
                <a:gridCol w="1385775"/>
                <a:gridCol w="1566650"/>
                <a:gridCol w="1611700"/>
                <a:gridCol w="1614600"/>
                <a:gridCol w="1419975"/>
              </a:tblGrid>
              <a:tr h="254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Sunday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Monday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Tuesday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Wednesday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Thursday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Friday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Saturday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</a:tr>
              <a:tr h="928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b="1" i="1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</a:tr>
              <a:tr h="928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6</a:t>
                      </a:r>
                      <a:endParaRPr b="1" sz="1400" u="none" cap="none" strike="noStrike"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7</a:t>
                      </a:r>
                      <a:endParaRPr b="1" sz="1400" u="none" cap="none" strike="noStrike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Term End Final Exam End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8</a:t>
                      </a:r>
                      <a:endParaRPr b="1"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/>
                        <a:t>Diwali Vacation</a:t>
                      </a:r>
                      <a:endParaRPr b="1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/>
                        <a:t>Start</a:t>
                      </a:r>
                      <a:endParaRPr b="1"/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9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10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Bookman Old Style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11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</a:tr>
              <a:tr h="883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Diwali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13</a:t>
                      </a:r>
                      <a:endParaRPr b="1" sz="1400" u="none" cap="none" strike="noStrike"/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14</a:t>
                      </a:r>
                      <a:endParaRPr b="1" sz="1400" u="none" cap="none" strike="noStrike"/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15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/>
                        <a:t>Bhai Duj</a:t>
                      </a:r>
                      <a:endParaRPr b="1" sz="1400" u="none" cap="none" strike="noStrike"/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16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17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18 </a:t>
                      </a:r>
                      <a:r>
                        <a:rPr b="1" lang="en-US" sz="1200"/>
                        <a:t>Celebration of International Mn’s Day by Women’s Cell</a:t>
                      </a:r>
                      <a:endParaRPr sz="1400" u="none" cap="none" strike="noStrike"/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</a:tr>
              <a:tr h="936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/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/>
                        <a:t>NSS 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/>
                        <a:t>Camp Begins</a:t>
                      </a:r>
                      <a:endParaRPr b="1" sz="1200"/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23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/>
                        <a:t>Diwali Vacation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/>
                        <a:t>End</a:t>
                      </a:r>
                      <a:endParaRPr b="1" sz="1200"/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</a:tr>
              <a:tr h="1171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150"/>
                        <a:t>Constitutional Day</a:t>
                      </a:r>
                      <a:endParaRPr b="1" sz="1200"/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27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/>
                        <a:t>College Reopen for Second Term</a:t>
                      </a:r>
                      <a:endParaRPr b="1" sz="1200"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/>
                        <a:t>Nss Camp Ends</a:t>
                      </a:r>
                      <a:endParaRPr b="1" sz="1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4"/>
          <p:cNvSpPr txBox="1"/>
          <p:nvPr/>
        </p:nvSpPr>
        <p:spPr>
          <a:xfrm>
            <a:off x="0" y="0"/>
            <a:ext cx="9905999" cy="1461354"/>
          </a:xfrm>
          <a:prstGeom prst="rect">
            <a:avLst/>
          </a:prstGeom>
          <a:gradFill>
            <a:gsLst>
              <a:gs pos="0">
                <a:srgbClr val="306CD7"/>
              </a:gs>
              <a:gs pos="100000">
                <a:srgbClr val="90B0FF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Seva Mandal Education Society’s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DR. B.M.N. COLLEGE OF HOME SCIENCE</a:t>
            </a:r>
            <a:r>
              <a:rPr b="1" i="0" lang="en-US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(Autonomous) </a:t>
            </a:r>
            <a:endParaRPr b="1" i="0" sz="18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NAAC Re-accredited 'A+' Grade with CGP 3.69/ 4,  UGC Honor: College with Potential for Excellence, Best College (2016 - 2017) adjudged by S.N.D.T. Women's University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r>
              <a:t/>
            </a:r>
            <a:endParaRPr b="1" i="0" sz="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Smt. Parmeshwari Devi Gordhandas Garodia Educational Complex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338, R.A.Kidwai Road, Matunga, Mumbai – 19.  Tel: 022-24095792,  Email: </a:t>
            </a:r>
            <a:r>
              <a:rPr b="1" i="0" lang="en-US" sz="1100" u="sng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smesedu@gmail.com</a:t>
            </a: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, Website: www.bmncollege.com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34"/>
          <p:cNvSpPr/>
          <p:nvPr/>
        </p:nvSpPr>
        <p:spPr>
          <a:xfrm>
            <a:off x="0" y="0"/>
            <a:ext cx="9906000" cy="1447800"/>
          </a:xfrm>
          <a:prstGeom prst="rect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4"/>
          <p:cNvSpPr/>
          <p:nvPr/>
        </p:nvSpPr>
        <p:spPr>
          <a:xfrm>
            <a:off x="3329971" y="1282700"/>
            <a:ext cx="3238499" cy="292955"/>
          </a:xfrm>
          <a:prstGeom prst="flowChartAlternateProcess">
            <a:avLst/>
          </a:prstGeom>
          <a:solidFill>
            <a:schemeClr val="lt1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December 2023</a:t>
            </a:r>
            <a:endParaRPr b="0" i="0" sz="16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graphicFrame>
        <p:nvGraphicFramePr>
          <p:cNvPr id="128" name="Google Shape;128;p34"/>
          <p:cNvGraphicFramePr/>
          <p:nvPr/>
        </p:nvGraphicFramePr>
        <p:xfrm>
          <a:off x="97969" y="165185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{F3423D5F-39A3-4E8B-BE69-DDDA2EB40AF5}</a:tableStyleId>
              </a:tblPr>
              <a:tblGrid>
                <a:gridCol w="938000"/>
                <a:gridCol w="1176075"/>
                <a:gridCol w="1385775"/>
                <a:gridCol w="1566650"/>
                <a:gridCol w="1611700"/>
                <a:gridCol w="1614600"/>
                <a:gridCol w="1419975"/>
              </a:tblGrid>
              <a:tr h="264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Sunday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Monday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Tuesday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Wednesday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Thursday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Friday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Saturday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</a:tr>
              <a:tr h="641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31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b="1" i="1" sz="1200" u="none" cap="none" strike="noStrike">
                        <a:solidFill>
                          <a:srgbClr val="000066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Aids Awareness Week begins -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NSS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Mini Marathon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(Sports)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963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4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5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6</a:t>
                      </a:r>
                      <a:endParaRPr b="1" i="1" sz="10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7 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Aids Awareness Week Ends -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NSS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8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NAAC approved seminar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Bookman Old Style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9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Bookman Old Style"/>
                        <a:buNone/>
                      </a:pPr>
                      <a:r>
                        <a:rPr b="1" lang="en-US" sz="1100"/>
                        <a:t>Student Council Seminar  </a:t>
                      </a:r>
                      <a:r>
                        <a:rPr b="1" i="1" lang="en-US" sz="11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i="1" sz="11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Bookman Old Style"/>
                        <a:buNone/>
                      </a:pPr>
                      <a:r>
                        <a:rPr b="1" i="1" lang="en-US" sz="1100">
                          <a:solidFill>
                            <a:srgbClr val="FF0000"/>
                          </a:solidFill>
                        </a:rPr>
                        <a:t>NAAC approved Seminar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917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11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12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13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14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Pantone Seminar (TSAD Dept.)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15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16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100"/>
                        <a:t>Students Picnic </a:t>
                      </a:r>
                      <a:r>
                        <a:rPr b="1" i="1" lang="en-US" sz="11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127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17           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0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18</a:t>
                      </a: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                 </a:t>
                      </a:r>
                      <a:endParaRPr b="1" i="1" sz="10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-5715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19</a:t>
                      </a:r>
                      <a:endParaRPr b="1" i="1" sz="10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20</a:t>
                      </a:r>
                      <a:endParaRPr b="1" i="1" sz="10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21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Sports Camp- 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Sr Colg 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(Sports)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22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Sports Camp- Sr Colg 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(Sports)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23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Junior college best wishes party </a:t>
                      </a:r>
                      <a:r>
                        <a:rPr b="1" i="1" lang="en-US" sz="11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i="1" sz="11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1" sz="11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Sports Camp- Sr college  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(Sports)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879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25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CHRISTMAS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26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Christmas Vacation Start</a:t>
                      </a:r>
                      <a:endParaRPr b="1" sz="1200" u="none" cap="none" strike="noStrike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28 </a:t>
                      </a:r>
                      <a:endParaRPr/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29</a:t>
                      </a:r>
                      <a:endParaRPr/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30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5"/>
          <p:cNvSpPr txBox="1"/>
          <p:nvPr/>
        </p:nvSpPr>
        <p:spPr>
          <a:xfrm>
            <a:off x="0" y="0"/>
            <a:ext cx="9905999" cy="1461354"/>
          </a:xfrm>
          <a:prstGeom prst="rect">
            <a:avLst/>
          </a:prstGeom>
          <a:gradFill>
            <a:gsLst>
              <a:gs pos="0">
                <a:srgbClr val="306CD7"/>
              </a:gs>
              <a:gs pos="100000">
                <a:srgbClr val="90B0FF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Seva Mandal Education Society’s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DR. B.M.N. COLLEGE OF HOME SCIENCE</a:t>
            </a:r>
            <a:r>
              <a:rPr b="1" i="0" lang="en-US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(Autonomous) </a:t>
            </a:r>
            <a:endParaRPr b="1" i="0" sz="18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NAAC Re-accredited 'A+' Grade with CGP 3.69/ 4,  UGC Honor: College with Potential for Excellence, Best College (2016 - 2017) adjudged by S.N.D.T. Women's University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r>
              <a:t/>
            </a:r>
            <a:endParaRPr b="1" i="0" sz="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Smt. Parmeshwari Devi Gordhandas Garodia Educational Complex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338, R.A.Kidwai Road, Matunga, Mumbai – 19.  Tel: 022-24095792,  Email: </a:t>
            </a:r>
            <a:r>
              <a:rPr b="1" i="0" lang="en-US" sz="1100" u="sng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smesedu@gmail.com</a:t>
            </a: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, Website: www.bmncollege.com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35"/>
          <p:cNvSpPr/>
          <p:nvPr/>
        </p:nvSpPr>
        <p:spPr>
          <a:xfrm>
            <a:off x="0" y="0"/>
            <a:ext cx="9906000" cy="1447800"/>
          </a:xfrm>
          <a:prstGeom prst="rect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35"/>
          <p:cNvSpPr/>
          <p:nvPr/>
        </p:nvSpPr>
        <p:spPr>
          <a:xfrm>
            <a:off x="3329971" y="1282700"/>
            <a:ext cx="3238499" cy="292955"/>
          </a:xfrm>
          <a:prstGeom prst="flowChartAlternateProcess">
            <a:avLst/>
          </a:prstGeom>
          <a:solidFill>
            <a:schemeClr val="lt1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January 2024</a:t>
            </a:r>
            <a:endParaRPr b="0" i="0" sz="16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graphicFrame>
        <p:nvGraphicFramePr>
          <p:cNvPr id="136" name="Google Shape;136;p35"/>
          <p:cNvGraphicFramePr/>
          <p:nvPr/>
        </p:nvGraphicFramePr>
        <p:xfrm>
          <a:off x="97969" y="165185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{F3423D5F-39A3-4E8B-BE69-DDDA2EB40AF5}</a:tableStyleId>
              </a:tblPr>
              <a:tblGrid>
                <a:gridCol w="938000"/>
                <a:gridCol w="1176075"/>
                <a:gridCol w="1385775"/>
                <a:gridCol w="1463325"/>
                <a:gridCol w="1715025"/>
                <a:gridCol w="1482000"/>
                <a:gridCol w="1552575"/>
              </a:tblGrid>
              <a:tr h="260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Sunday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Monday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Tuesday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Wednesday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Thursday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Friday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Saturday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</a:tr>
              <a:tr h="755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Christmas Vacation End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1" i="1" lang="en-US" sz="1200" u="none" cap="none" strike="noStrike">
                          <a:solidFill>
                            <a:srgbClr val="000066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</a:t>
                      </a:r>
                      <a:endParaRPr b="1" i="1" sz="1200" u="none" cap="none" strike="noStrike">
                        <a:solidFill>
                          <a:srgbClr val="000066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100"/>
                        <a:t>College Days START </a:t>
                      </a:r>
                      <a:r>
                        <a:rPr b="1" i="1" lang="en-US" sz="10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4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5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6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948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8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100"/>
                        <a:t>College Days END </a:t>
                      </a:r>
                      <a:r>
                        <a:rPr b="1" i="1" lang="en-US" sz="11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sz="1200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9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10</a:t>
                      </a:r>
                      <a:endParaRPr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11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Sports Festival 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(Sports)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12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Sports Festival 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(Sports)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Bookman Old Style"/>
                        <a:buNone/>
                      </a:pPr>
                      <a:r>
                        <a:rPr b="1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13</a:t>
                      </a:r>
                      <a:endParaRPr b="1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Sports Festival 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(Sports)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0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International Conference on IKS by RM and TSAD Dept </a:t>
                      </a:r>
                      <a:endParaRPr b="1" sz="10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0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venue: </a:t>
                      </a:r>
                      <a:endParaRPr b="1" sz="10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902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15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16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Makarsankranti Celebration - PGECE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17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International Alumnae Led Seminar by BCA Dept.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18 </a:t>
                      </a:r>
                      <a:r>
                        <a:rPr b="1" i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 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National Road Safety Month begins -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NSS</a:t>
                      </a:r>
                      <a:endParaRPr b="1" i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19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20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779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22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23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24 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Tekzone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25 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National voters 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Day - NSS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Tekzone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26</a:t>
                      </a:r>
                      <a:endParaRPr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Republic Day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27 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Annual Day and Personality contest </a:t>
                      </a:r>
                      <a:r>
                        <a:rPr b="1" i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(Cultural)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1196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28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29</a:t>
                      </a:r>
                      <a:endParaRPr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30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dk1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31</a:t>
                      </a:r>
                      <a:endParaRPr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  <p:cxnSp>
        <p:nvCxnSpPr>
          <p:cNvPr id="137" name="Google Shape;137;p35"/>
          <p:cNvCxnSpPr/>
          <p:nvPr/>
        </p:nvCxnSpPr>
        <p:spPr>
          <a:xfrm flipH="1" rot="10800000">
            <a:off x="5061150" y="4378800"/>
            <a:ext cx="1749900" cy="1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8" name="Google Shape;138;p35"/>
          <p:cNvCxnSpPr/>
          <p:nvPr/>
        </p:nvCxnSpPr>
        <p:spPr>
          <a:xfrm>
            <a:off x="8343600" y="3212425"/>
            <a:ext cx="1562400" cy="16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9" name="Google Shape;139;p35"/>
          <p:cNvCxnSpPr/>
          <p:nvPr/>
        </p:nvCxnSpPr>
        <p:spPr>
          <a:xfrm flipH="1" rot="10800000">
            <a:off x="5061150" y="5419775"/>
            <a:ext cx="1749900" cy="1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6"/>
          <p:cNvSpPr txBox="1"/>
          <p:nvPr/>
        </p:nvSpPr>
        <p:spPr>
          <a:xfrm>
            <a:off x="0" y="0"/>
            <a:ext cx="9905999" cy="1461354"/>
          </a:xfrm>
          <a:prstGeom prst="rect">
            <a:avLst/>
          </a:prstGeom>
          <a:gradFill>
            <a:gsLst>
              <a:gs pos="0">
                <a:srgbClr val="306CD7"/>
              </a:gs>
              <a:gs pos="100000">
                <a:srgbClr val="90B0FF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Seva Mandal Education Society’s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DR. B.M.N. COLLEGE OF HOME SCIENCE</a:t>
            </a:r>
            <a:r>
              <a:rPr b="1" i="0" lang="en-US" sz="20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(Autonomous) </a:t>
            </a:r>
            <a:endParaRPr b="1" i="0" sz="18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NAAC Re-accredited 'A+' Grade with CGP 3.69/ 4,  UGC Honor: College with Potential for Excellence, Best College (2016 - 2017) adjudged by S.N.D.T. Women's University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r>
              <a:t/>
            </a:r>
            <a:endParaRPr b="1" i="0" sz="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Smt. Parmeshwari Devi Gordhandas Garodia Educational Complex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338, R.A.Kidwai Road, Matunga, Mumbai – 19.  Tel: 022-24095792,  Email: </a:t>
            </a:r>
            <a:r>
              <a:rPr b="1" i="0" lang="en-US" sz="1100" u="sng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smesedu@gmail.com</a:t>
            </a:r>
            <a:r>
              <a:rPr b="1" i="0" lang="en-US" sz="11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, Website: www.bmncollege.com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36"/>
          <p:cNvSpPr/>
          <p:nvPr/>
        </p:nvSpPr>
        <p:spPr>
          <a:xfrm>
            <a:off x="0" y="0"/>
            <a:ext cx="9906000" cy="1447800"/>
          </a:xfrm>
          <a:prstGeom prst="rect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36"/>
          <p:cNvSpPr/>
          <p:nvPr/>
        </p:nvSpPr>
        <p:spPr>
          <a:xfrm>
            <a:off x="3329971" y="1282700"/>
            <a:ext cx="3238499" cy="292955"/>
          </a:xfrm>
          <a:prstGeom prst="flowChartAlternateProcess">
            <a:avLst/>
          </a:prstGeom>
          <a:solidFill>
            <a:schemeClr val="lt1"/>
          </a:solidFill>
          <a:ln cap="flat" cmpd="sng" w="2540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February 2024</a:t>
            </a:r>
            <a:endParaRPr b="0" i="0" sz="1600" u="none" cap="none" strike="noStrike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graphicFrame>
        <p:nvGraphicFramePr>
          <p:cNvPr id="147" name="Google Shape;147;p36"/>
          <p:cNvGraphicFramePr/>
          <p:nvPr/>
        </p:nvGraphicFramePr>
        <p:xfrm>
          <a:off x="97969" y="165185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{F3423D5F-39A3-4E8B-BE69-DDDA2EB40AF5}</a:tableStyleId>
              </a:tblPr>
              <a:tblGrid>
                <a:gridCol w="938000"/>
                <a:gridCol w="1278450"/>
                <a:gridCol w="1283400"/>
                <a:gridCol w="1355175"/>
                <a:gridCol w="1707225"/>
                <a:gridCol w="1495675"/>
                <a:gridCol w="1654850"/>
              </a:tblGrid>
              <a:tr h="252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Sunday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Monday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Tuesday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Wednesday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Thursday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Friday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US" sz="1600" u="none" cap="none" strike="noStrike">
                          <a:solidFill>
                            <a:schemeClr val="lt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Saturday</a:t>
                      </a:r>
                      <a:endParaRPr b="0" i="0" sz="1600" u="none" cap="none" strike="noStrike">
                        <a:solidFill>
                          <a:schemeClr val="lt1"/>
                        </a:solidFill>
                        <a:latin typeface="Overlock"/>
                        <a:ea typeface="Overlock"/>
                        <a:cs typeface="Overlock"/>
                        <a:sym typeface="Overlock"/>
                      </a:endParaRPr>
                    </a:p>
                  </a:txBody>
                  <a:tcPr marT="0" marB="0" marR="68575" marL="68575" anchor="ctr">
                    <a:solidFill>
                      <a:srgbClr val="002060"/>
                    </a:solidFill>
                  </a:tcPr>
                </a:tc>
              </a:tr>
              <a:tr h="493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</a:t>
                      </a:r>
                      <a:r>
                        <a:rPr lang="en-US" sz="11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 </a:t>
                      </a:r>
                      <a:r>
                        <a:rPr b="1" lang="en-US" sz="9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National Multidisciplinary Workshop on Disability in collaboration with Sophia College  (Human Development Department) In Sophia College campus</a:t>
                      </a:r>
                      <a:endParaRPr b="1" i="0" sz="9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 </a:t>
                      </a:r>
                      <a:r>
                        <a:rPr b="1" lang="en-US" sz="8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National Multidisciplinary Workshop on Disability in collaboration with Sophia College  (Human Development Department) In Sophia College campus</a:t>
                      </a:r>
                      <a:endParaRPr b="1" i="0" sz="8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3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470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4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5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6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7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8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9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Unit Test Start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Bookman Old Style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10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Bookman Old Style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Aerobic workshop for Teachers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(Sports)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1744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11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12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13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14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15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16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17  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Unit Test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End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National Road Safety Month End -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NSS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Hepatitis B Vaccination 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Dose 3 -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NSS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287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18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19 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Women’s Cell Essay/Debate Writing Competition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BCA &amp; BSC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20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21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22 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Bal Mela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23 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Bal Mela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24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NSS</a:t>
                      </a: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 Annual Day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  <a:tr h="909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25</a:t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26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/>
                        <a:t>Marathi bhasha Diwas event </a:t>
                      </a:r>
                      <a:r>
                        <a:rPr b="1" i="1" lang="en-US" sz="12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27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/>
                        <a:t>Marathi bhasha Diwas Event </a:t>
                      </a:r>
                      <a:r>
                        <a:rPr b="1" i="1" lang="en-US" sz="1200">
                          <a:solidFill>
                            <a:srgbClr val="FF0000"/>
                          </a:solidFill>
                        </a:rPr>
                        <a:t>(Cultural)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28 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Career Counselling for </a:t>
                      </a:r>
                      <a:r>
                        <a:rPr b="1" lang="en-US" sz="1200">
                          <a:solidFill>
                            <a:srgbClr val="FF0000"/>
                          </a:solidFill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TY BSc) </a:t>
                      </a:r>
                      <a:endParaRPr b="1" sz="1200">
                        <a:solidFill>
                          <a:srgbClr val="FF0000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10.00-11.00 am</a:t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 cap="none" strike="noStrike">
                          <a:latin typeface="Bookman Old Style"/>
                          <a:ea typeface="Bookman Old Style"/>
                          <a:cs typeface="Bookman Old Style"/>
                          <a:sym typeface="Bookman Old Style"/>
                        </a:rPr>
                        <a:t>29</a:t>
                      </a:r>
                      <a:endParaRPr b="1" i="0" sz="1200" u="none" cap="none" strike="noStrike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chemeClr val="dk1"/>
                        </a:solidFill>
                        <a:latin typeface="Bookman Old Style"/>
                        <a:ea typeface="Bookman Old Style"/>
                        <a:cs typeface="Bookman Old Style"/>
                        <a:sym typeface="Bookman Old Style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2020-03-02T05:43:13Z</dcterms:created>
  <dc:creator>Administrator</dc:creator>
</cp:coreProperties>
</file>